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7" r:id="rId2"/>
    <p:sldMasterId id="2147483694" r:id="rId3"/>
    <p:sldMasterId id="2147483711" r:id="rId4"/>
  </p:sldMasterIdLst>
  <p:sldIdLst>
    <p:sldId id="256" r:id="rId5"/>
    <p:sldId id="257" r:id="rId6"/>
    <p:sldId id="258"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75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084065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87051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12477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3487400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63562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588316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5221362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5607959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4478902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233416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901790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3393834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5494949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A8FAD-55B3-46AB-A20E-E864CA84D6E3}" type="datetimeFigureOut">
              <a:rPr lang="en-US" smtClean="0"/>
              <a:t>10/22/2024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861110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56A8FAD-55B3-46AB-A20E-E864CA84D6E3}"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3529895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6A8FAD-55B3-46AB-A20E-E864CA84D6E3}" type="datetimeFigureOut">
              <a:rPr lang="en-US" smtClean="0"/>
              <a:t>10/22/2024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7422672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936579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1344105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0385056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427707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5196761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14490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67053071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4620779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3704279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72455118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208955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6519194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0473030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94667682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A8FAD-55B3-46AB-A20E-E864CA84D6E3}" type="datetimeFigureOut">
              <a:rPr lang="en-US" smtClean="0"/>
              <a:t>10/22/2024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9643783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56A8FAD-55B3-46AB-A20E-E864CA84D6E3}"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7558349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6A8FAD-55B3-46AB-A20E-E864CA84D6E3}" type="datetimeFigureOut">
              <a:rPr lang="en-US" smtClean="0"/>
              <a:t>10/22/2024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912061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6538549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32565429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88193019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08833247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7885610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417360128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6791909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42545638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70216345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9789707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121304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A8FAD-55B3-46AB-A20E-E864CA84D6E3}" type="datetimeFigureOut">
              <a:rPr lang="en-US" smtClean="0"/>
              <a:t>10/22/2024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72838204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44514179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5621255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6776629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A8FAD-55B3-46AB-A20E-E864CA84D6E3}" type="datetimeFigureOut">
              <a:rPr lang="en-US" smtClean="0"/>
              <a:t>10/22/2024</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411802003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56A8FAD-55B3-46AB-A20E-E864CA84D6E3}"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17380441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6A8FAD-55B3-46AB-A20E-E864CA84D6E3}" type="datetimeFigureOut">
              <a:rPr lang="en-US" smtClean="0"/>
              <a:t>10/22/2024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03998272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104102596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41540288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89398081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879B2A7-8ADA-4D7D-AC05-390CF2F8E7F0}"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79666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56A8FAD-55B3-46AB-A20E-E864CA84D6E3}" type="datetimeFigureOut">
              <a:rPr lang="en-US" smtClean="0"/>
              <a:t>10/22/2024</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315561971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00270257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0370303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44695732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8858563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A8FAD-55B3-46AB-A20E-E864CA84D6E3}" type="datetimeFigureOut">
              <a:rPr lang="en-US" smtClean="0"/>
              <a:t>10/22/2024</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697698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6A8FAD-55B3-46AB-A20E-E864CA84D6E3}" type="datetimeFigureOut">
              <a:rPr lang="en-US" smtClean="0"/>
              <a:t>10/22/2024</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743216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2639079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6A8FAD-55B3-46AB-A20E-E864CA84D6E3}" type="datetimeFigureOut">
              <a:rPr lang="en-US" smtClean="0"/>
              <a:t>10/22/2024</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879B2A7-8ADA-4D7D-AC05-390CF2F8E7F0}" type="slidenum">
              <a:rPr lang="en-US" smtClean="0"/>
              <a:t>‹#›</a:t>
            </a:fld>
            <a:endParaRPr lang="en-US"/>
          </a:p>
        </p:txBody>
      </p:sp>
    </p:spTree>
    <p:extLst>
      <p:ext uri="{BB962C8B-B14F-4D97-AF65-F5344CB8AC3E}">
        <p14:creationId xmlns:p14="http://schemas.microsoft.com/office/powerpoint/2010/main" val="757614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theme" Target="../theme/theme3.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56A8FAD-55B3-46AB-A20E-E864CA84D6E3}" type="datetimeFigureOut">
              <a:rPr lang="en-US" smtClean="0"/>
              <a:t>10/22/2024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879B2A7-8ADA-4D7D-AC05-390CF2F8E7F0}" type="slidenum">
              <a:rPr lang="en-US" smtClean="0"/>
              <a:t>‹#›</a:t>
            </a:fld>
            <a:endParaRPr lang="en-US"/>
          </a:p>
        </p:txBody>
      </p:sp>
    </p:spTree>
    <p:extLst>
      <p:ext uri="{BB962C8B-B14F-4D97-AF65-F5344CB8AC3E}">
        <p14:creationId xmlns:p14="http://schemas.microsoft.com/office/powerpoint/2010/main" val="11472825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56A8FAD-55B3-46AB-A20E-E864CA84D6E3}" type="datetimeFigureOut">
              <a:rPr lang="en-US" smtClean="0"/>
              <a:t>10/22/2024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879B2A7-8ADA-4D7D-AC05-390CF2F8E7F0}" type="slidenum">
              <a:rPr lang="en-US" smtClean="0"/>
              <a:t>‹#›</a:t>
            </a:fld>
            <a:endParaRPr lang="en-US"/>
          </a:p>
        </p:txBody>
      </p:sp>
    </p:spTree>
    <p:extLst>
      <p:ext uri="{BB962C8B-B14F-4D97-AF65-F5344CB8AC3E}">
        <p14:creationId xmlns:p14="http://schemas.microsoft.com/office/powerpoint/2010/main" val="2543401818"/>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56A8FAD-55B3-46AB-A20E-E864CA84D6E3}" type="datetimeFigureOut">
              <a:rPr lang="en-US" smtClean="0"/>
              <a:t>10/22/2024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879B2A7-8ADA-4D7D-AC05-390CF2F8E7F0}" type="slidenum">
              <a:rPr lang="en-US" smtClean="0"/>
              <a:t>‹#›</a:t>
            </a:fld>
            <a:endParaRPr lang="en-US"/>
          </a:p>
        </p:txBody>
      </p:sp>
    </p:spTree>
    <p:extLst>
      <p:ext uri="{BB962C8B-B14F-4D97-AF65-F5344CB8AC3E}">
        <p14:creationId xmlns:p14="http://schemas.microsoft.com/office/powerpoint/2010/main" val="408737930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56A8FAD-55B3-46AB-A20E-E864CA84D6E3}" type="datetimeFigureOut">
              <a:rPr lang="en-US" smtClean="0"/>
              <a:t>10/22/2024</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879B2A7-8ADA-4D7D-AC05-390CF2F8E7F0}" type="slidenum">
              <a:rPr lang="en-US" smtClean="0"/>
              <a:t>‹#›</a:t>
            </a:fld>
            <a:endParaRPr lang="en-US"/>
          </a:p>
        </p:txBody>
      </p:sp>
    </p:spTree>
    <p:extLst>
      <p:ext uri="{BB962C8B-B14F-4D97-AF65-F5344CB8AC3E}">
        <p14:creationId xmlns:p14="http://schemas.microsoft.com/office/powerpoint/2010/main" val="3851958643"/>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8588" y="0"/>
            <a:ext cx="12063412" cy="785813"/>
          </a:xfrm>
        </p:spPr>
        <p:txBody>
          <a:bodyPr>
            <a:normAutofit fontScale="90000"/>
          </a:bodyPr>
          <a:lstStyle/>
          <a:p>
            <a:pPr algn="l"/>
            <a:r>
              <a:rPr lang="en-US" dirty="0" smtClean="0">
                <a:solidFill>
                  <a:schemeClr val="accent6">
                    <a:lumMod val="75000"/>
                  </a:schemeClr>
                </a:solidFill>
                <a:latin typeface="Algerian" panose="04020705040A02060702" pitchFamily="82" charset="0"/>
              </a:rPr>
              <a:t>Keys 1</a:t>
            </a:r>
            <a:endParaRPr lang="en-US" dirty="0">
              <a:solidFill>
                <a:schemeClr val="accent6">
                  <a:lumMod val="75000"/>
                </a:schemeClr>
              </a:solidFill>
              <a:latin typeface="Algerian" panose="04020705040A02060702" pitchFamily="82" charset="0"/>
            </a:endParaRPr>
          </a:p>
        </p:txBody>
      </p:sp>
      <p:pic>
        <p:nvPicPr>
          <p:cNvPr id="7" name="Picture 6"/>
          <p:cNvPicPr>
            <a:picLocks noChangeAspect="1"/>
          </p:cNvPicPr>
          <p:nvPr/>
        </p:nvPicPr>
        <p:blipFill>
          <a:blip r:embed="rId2">
            <a:duotone>
              <a:prstClr val="black"/>
              <a:schemeClr val="accent6">
                <a:tint val="45000"/>
                <a:satMod val="400000"/>
              </a:schemeClr>
            </a:duotone>
          </a:blip>
          <a:stretch>
            <a:fillRect/>
          </a:stretch>
        </p:blipFill>
        <p:spPr>
          <a:xfrm>
            <a:off x="851062" y="971158"/>
            <a:ext cx="5063964" cy="547250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8" name="TextBox 7"/>
          <p:cNvSpPr txBox="1"/>
          <p:nvPr/>
        </p:nvSpPr>
        <p:spPr>
          <a:xfrm>
            <a:off x="6257925" y="971157"/>
            <a:ext cx="5557838" cy="4586681"/>
          </a:xfrm>
          <a:prstGeom prst="rect">
            <a:avLst/>
          </a:prstGeom>
          <a:noFill/>
          <a:ln w="76200">
            <a:solidFill>
              <a:srgbClr val="00B050"/>
            </a:solidFill>
          </a:ln>
          <a:effectLst>
            <a:glow rad="228600">
              <a:schemeClr val="accent6">
                <a:satMod val="175000"/>
                <a:alpha val="40000"/>
              </a:schemeClr>
            </a:glow>
          </a:effectLst>
        </p:spPr>
        <p:txBody>
          <a:bodyPr wrap="square" rtlCol="0">
            <a:spAutoFit/>
          </a:bodyPr>
          <a:lstStyle/>
          <a:p>
            <a:pPr algn="just"/>
            <a:r>
              <a:rPr lang="en-US" b="1" dirty="0" err="1" smtClean="0">
                <a:solidFill>
                  <a:schemeClr val="tx2"/>
                </a:solidFill>
              </a:rPr>
              <a:t>Arzu</a:t>
            </a:r>
            <a:r>
              <a:rPr lang="en-US" b="1" dirty="0" smtClean="0">
                <a:solidFill>
                  <a:schemeClr val="tx2"/>
                </a:solidFill>
              </a:rPr>
              <a:t> </a:t>
            </a:r>
            <a:r>
              <a:rPr lang="en-US" b="1" dirty="0" err="1" smtClean="0">
                <a:solidFill>
                  <a:schemeClr val="tx2"/>
                </a:solidFill>
              </a:rPr>
              <a:t>xan</a:t>
            </a:r>
            <a:r>
              <a:rPr lang="az-Latn-AZ" b="1" dirty="0" smtClean="0">
                <a:solidFill>
                  <a:schemeClr val="tx2"/>
                </a:solidFill>
              </a:rPr>
              <a:t>ım təbiətdə baş verən təbii fəlakətlərin son dövrlərdə daha çox artdığını görür.Buna misal olaraq Ozon qatının nazikləşməsi</a:t>
            </a:r>
            <a:r>
              <a:rPr lang="en-US" b="1" dirty="0" smtClean="0">
                <a:solidFill>
                  <a:schemeClr val="tx2"/>
                </a:solidFill>
              </a:rPr>
              <a:t>,</a:t>
            </a:r>
            <a:r>
              <a:rPr lang="az-Latn-AZ" b="1" dirty="0" smtClean="0">
                <a:solidFill>
                  <a:schemeClr val="tx2"/>
                </a:solidFill>
              </a:rPr>
              <a:t> daşqınlar</a:t>
            </a:r>
            <a:r>
              <a:rPr lang="en-US" b="1" dirty="0" smtClean="0">
                <a:solidFill>
                  <a:schemeClr val="tx2"/>
                </a:solidFill>
              </a:rPr>
              <a:t>,</a:t>
            </a:r>
            <a:r>
              <a:rPr lang="az-Latn-AZ" b="1" dirty="0" smtClean="0">
                <a:solidFill>
                  <a:schemeClr val="tx2"/>
                </a:solidFill>
              </a:rPr>
              <a:t> turşulu yağışlar aid edilə bilər. O ən əsası turşulu yağişların qarşısının alınması üçün tədbirlər görmək istəyir. Ekologiya və Təbii Sərvətlər nazirinə ərizə vasitəsilə rəsmi şəkildə müraciət edir və şəkildə göstərilən ərizəni təqdim edir. Lakin onun müaricəti qəbul olunmur.</a:t>
            </a:r>
          </a:p>
          <a:p>
            <a:r>
              <a:rPr lang="az-Latn-AZ" b="1" dirty="0" smtClean="0">
                <a:solidFill>
                  <a:schemeClr val="tx2"/>
                </a:solidFill>
              </a:rPr>
              <a:t>1)Sizcə bunun səbəbi nədir?Fikrinizi əsaslandırın.</a:t>
            </a:r>
          </a:p>
          <a:p>
            <a:endParaRPr lang="az-Latn-AZ" b="1" dirty="0">
              <a:solidFill>
                <a:schemeClr val="tx2"/>
              </a:solidFill>
            </a:endParaRPr>
          </a:p>
          <a:p>
            <a:endParaRPr lang="az-Latn-AZ" b="1" dirty="0" smtClean="0">
              <a:solidFill>
                <a:schemeClr val="tx2"/>
              </a:solidFill>
            </a:endParaRPr>
          </a:p>
          <a:p>
            <a:r>
              <a:rPr lang="az-Latn-AZ" b="1" dirty="0" smtClean="0">
                <a:solidFill>
                  <a:schemeClr val="tx2"/>
                </a:solidFill>
              </a:rPr>
              <a:t>2)</a:t>
            </a:r>
            <a:r>
              <a:rPr lang="en-US" b="1" dirty="0" smtClean="0">
                <a:solidFill>
                  <a:schemeClr val="tx2"/>
                </a:solidFill>
              </a:rPr>
              <a:t> </a:t>
            </a:r>
            <a:r>
              <a:rPr lang="az-Latn-AZ" b="1" dirty="0" smtClean="0">
                <a:solidFill>
                  <a:schemeClr val="tx2"/>
                </a:solidFill>
              </a:rPr>
              <a:t>Həmin an Arzu xanım şifahi ərizə ilə müraciət etmək şansı var</a:t>
            </a:r>
            <a:r>
              <a:rPr lang="en-US" b="1" dirty="0" smtClean="0">
                <a:solidFill>
                  <a:schemeClr val="tx2"/>
                </a:solidFill>
              </a:rPr>
              <a:t>,</a:t>
            </a:r>
            <a:r>
              <a:rPr lang="az-Latn-AZ" b="1" dirty="0" smtClean="0">
                <a:solidFill>
                  <a:schemeClr val="tx2"/>
                </a:solidFill>
              </a:rPr>
              <a:t> amma bununla razılaşmır.Bunun səbəbi nə ola bilər?</a:t>
            </a:r>
          </a:p>
          <a:p>
            <a:endParaRPr lang="az-Latn-AZ" b="1" dirty="0" smtClean="0">
              <a:solidFill>
                <a:schemeClr val="tx2"/>
              </a:solidFill>
            </a:endParaRPr>
          </a:p>
          <a:p>
            <a:endParaRPr lang="en-US" b="1" dirty="0">
              <a:solidFill>
                <a:schemeClr val="tx2"/>
              </a:solidFill>
            </a:endParaRPr>
          </a:p>
        </p:txBody>
      </p:sp>
      <p:cxnSp>
        <p:nvCxnSpPr>
          <p:cNvPr id="10" name="Straight Connector 9"/>
          <p:cNvCxnSpPr/>
          <p:nvPr/>
        </p:nvCxnSpPr>
        <p:spPr>
          <a:xfrm>
            <a:off x="6338888" y="4214812"/>
            <a:ext cx="4972050" cy="27860"/>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p:cNvCxnSpPr/>
          <p:nvPr/>
        </p:nvCxnSpPr>
        <p:spPr>
          <a:xfrm>
            <a:off x="6338888" y="5336380"/>
            <a:ext cx="513397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49635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0"/>
            <a:ext cx="11958638" cy="1128713"/>
          </a:xfrm>
        </p:spPr>
        <p:txBody>
          <a:bodyPr/>
          <a:lstStyle/>
          <a:p>
            <a:r>
              <a:rPr lang="en-US" dirty="0" smtClean="0">
                <a:solidFill>
                  <a:schemeClr val="accent5">
                    <a:lumMod val="50000"/>
                  </a:schemeClr>
                </a:solidFill>
                <a:latin typeface="Algerian" panose="04020705040A02060702" pitchFamily="82" charset="0"/>
              </a:rPr>
              <a:t>Keys 2</a:t>
            </a:r>
            <a:endParaRPr lang="en-US" dirty="0">
              <a:solidFill>
                <a:schemeClr val="accent5">
                  <a:lumMod val="50000"/>
                </a:schemeClr>
              </a:solidFill>
              <a:latin typeface="Algerian" panose="04020705040A02060702" pitchFamily="82" charset="0"/>
            </a:endParaRPr>
          </a:p>
        </p:txBody>
      </p:sp>
      <p:pic>
        <p:nvPicPr>
          <p:cNvPr id="2050" name="Picture 2" descr="Ərizə Formaları Haqqinda, Ərizələr ️"/>
          <p:cNvPicPr>
            <a:picLocks noGrp="1" noChangeAspect="1" noChangeArrowheads="1"/>
          </p:cNvPicPr>
          <p:nvPr>
            <p:ph idx="1"/>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557214" y="1128713"/>
            <a:ext cx="5129212" cy="5050631"/>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
        <p:nvSpPr>
          <p:cNvPr id="4" name="TextBox 3"/>
          <p:cNvSpPr txBox="1"/>
          <p:nvPr/>
        </p:nvSpPr>
        <p:spPr>
          <a:xfrm>
            <a:off x="6300788" y="1128713"/>
            <a:ext cx="5657850" cy="3970318"/>
          </a:xfrm>
          <a:prstGeom prst="rect">
            <a:avLst/>
          </a:prstGeom>
          <a:noFill/>
          <a:ln w="76200">
            <a:solidFill>
              <a:srgbClr val="0070C0"/>
            </a:solidFill>
          </a:ln>
          <a:effectLst>
            <a:glow rad="139700">
              <a:schemeClr val="accent5">
                <a:satMod val="175000"/>
                <a:alpha val="40000"/>
              </a:schemeClr>
            </a:glow>
          </a:effectLst>
        </p:spPr>
        <p:txBody>
          <a:bodyPr wrap="square" rtlCol="0">
            <a:spAutoFit/>
          </a:bodyPr>
          <a:lstStyle/>
          <a:p>
            <a:pPr algn="just"/>
            <a:r>
              <a:rPr lang="az-Latn-AZ" b="1" dirty="0" smtClean="0"/>
              <a:t>Nihad bəy maaşı ilə bağlı yaşadığı problemə görə SOCAR şirkətinə şikayət ərizəsi yazır. O ərizəni hazırlayarkən mülki məcəllələrdən istifadə etməli olur. Lakin bu ərizənin səlahiyyəti SOCAR şirkətində deyildir</a:t>
            </a:r>
            <a:r>
              <a:rPr lang="az-Latn-AZ" dirty="0" smtClean="0"/>
              <a:t>.</a:t>
            </a:r>
          </a:p>
          <a:p>
            <a:pPr algn="just"/>
            <a:endParaRPr lang="az-Latn-AZ" dirty="0" smtClean="0"/>
          </a:p>
          <a:p>
            <a:r>
              <a:rPr lang="az-Latn-AZ" b="1" dirty="0" smtClean="0"/>
              <a:t>1)Bu zaman SOCAR şirkəti necə tədbir görməlidir?</a:t>
            </a:r>
          </a:p>
          <a:p>
            <a:endParaRPr lang="az-Latn-AZ" b="1" dirty="0" smtClean="0"/>
          </a:p>
          <a:p>
            <a:endParaRPr lang="az-Latn-AZ" b="1" dirty="0" smtClean="0"/>
          </a:p>
          <a:p>
            <a:r>
              <a:rPr lang="az-Latn-AZ" b="1" dirty="0" smtClean="0"/>
              <a:t>2)Sizə Nihad bəy mülki məcəllələrdən istifadə edilmiş ərizəni özünün hazırlaması doğrudur yoxsa yanlışdır? Fikrinizi əsaslandırın.</a:t>
            </a:r>
          </a:p>
          <a:p>
            <a:endParaRPr lang="az-Latn-AZ" b="1" dirty="0"/>
          </a:p>
          <a:p>
            <a:endParaRPr lang="az-Latn-AZ" b="1" dirty="0" smtClean="0"/>
          </a:p>
          <a:p>
            <a:endParaRPr lang="en-US" dirty="0"/>
          </a:p>
        </p:txBody>
      </p:sp>
      <p:cxnSp>
        <p:nvCxnSpPr>
          <p:cNvPr id="6" name="Straight Connector 5"/>
          <p:cNvCxnSpPr/>
          <p:nvPr/>
        </p:nvCxnSpPr>
        <p:spPr>
          <a:xfrm>
            <a:off x="6372225" y="3471862"/>
            <a:ext cx="5429250" cy="1"/>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p:cNvCxnSpPr/>
          <p:nvPr/>
        </p:nvCxnSpPr>
        <p:spPr>
          <a:xfrm flipV="1">
            <a:off x="6400800" y="4843463"/>
            <a:ext cx="5400675" cy="1428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956173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024" y="1"/>
            <a:ext cx="11991975" cy="1071562"/>
          </a:xfrm>
        </p:spPr>
        <p:txBody>
          <a:bodyPr/>
          <a:lstStyle/>
          <a:p>
            <a:r>
              <a:rPr lang="az-Latn-AZ" dirty="0" smtClean="0">
                <a:solidFill>
                  <a:schemeClr val="accent2">
                    <a:lumMod val="50000"/>
                  </a:schemeClr>
                </a:solidFill>
                <a:latin typeface="Algerian" panose="04020705040A02060702" pitchFamily="82" charset="0"/>
              </a:rPr>
              <a:t>Keys 3</a:t>
            </a:r>
            <a:endParaRPr lang="en-US" dirty="0">
              <a:solidFill>
                <a:schemeClr val="accent2">
                  <a:lumMod val="50000"/>
                </a:schemeClr>
              </a:solidFill>
              <a:latin typeface="Algerian" panose="04020705040A02060702" pitchFamily="82" charset="0"/>
            </a:endParaRPr>
          </a:p>
        </p:txBody>
      </p:sp>
      <p:pic>
        <p:nvPicPr>
          <p:cNvPr id="5" name="Content Placeholder 4"/>
          <p:cNvPicPr>
            <a:picLocks noGrp="1" noChangeAspect="1"/>
          </p:cNvPicPr>
          <p:nvPr>
            <p:ph idx="1"/>
          </p:nvPr>
        </p:nvPicPr>
        <p:blipFill>
          <a:blip r:embed="rId2"/>
          <a:stretch>
            <a:fillRect/>
          </a:stretch>
        </p:blipFill>
        <p:spPr>
          <a:xfrm>
            <a:off x="560459" y="1184254"/>
            <a:ext cx="5502317" cy="374332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
          <p:cNvPicPr>
            <a:picLocks noChangeAspect="1"/>
          </p:cNvPicPr>
          <p:nvPr/>
        </p:nvPicPr>
        <p:blipFill>
          <a:blip r:embed="rId3"/>
          <a:stretch>
            <a:fillRect/>
          </a:stretch>
        </p:blipFill>
        <p:spPr>
          <a:xfrm>
            <a:off x="3199214" y="3440070"/>
            <a:ext cx="3573056" cy="310360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8" name="TextBox 7"/>
          <p:cNvSpPr txBox="1"/>
          <p:nvPr/>
        </p:nvSpPr>
        <p:spPr>
          <a:xfrm>
            <a:off x="7143747" y="629453"/>
            <a:ext cx="4772027" cy="4801314"/>
          </a:xfrm>
          <a:prstGeom prst="rect">
            <a:avLst/>
          </a:prstGeom>
          <a:noFill/>
          <a:ln w="76200">
            <a:solidFill>
              <a:schemeClr val="accent2">
                <a:lumMod val="50000"/>
              </a:schemeClr>
            </a:solidFill>
          </a:ln>
          <a:effectLst>
            <a:glow rad="139700">
              <a:schemeClr val="accent4">
                <a:satMod val="175000"/>
                <a:alpha val="40000"/>
              </a:schemeClr>
            </a:glow>
          </a:effectLst>
        </p:spPr>
        <p:txBody>
          <a:bodyPr wrap="square" rtlCol="0">
            <a:spAutoFit/>
          </a:bodyPr>
          <a:lstStyle/>
          <a:p>
            <a:pPr algn="just"/>
            <a:r>
              <a:rPr lang="az-Latn-AZ" b="1" dirty="0" smtClean="0"/>
              <a:t>N.Xudiyev Azərbaycan ədəbi dilinin sovet dövründə həsr etdiyi əsərində bədii</a:t>
            </a:r>
            <a:r>
              <a:rPr lang="en-US" b="1" dirty="0" smtClean="0"/>
              <a:t>, </a:t>
            </a:r>
            <a:r>
              <a:rPr lang="en-US" b="1" dirty="0" err="1" smtClean="0"/>
              <a:t>elmi</a:t>
            </a:r>
            <a:r>
              <a:rPr lang="en-US" b="1" dirty="0" smtClean="0"/>
              <a:t>, </a:t>
            </a:r>
            <a:r>
              <a:rPr lang="en-US" b="1" dirty="0" err="1" smtClean="0"/>
              <a:t>publisistik</a:t>
            </a:r>
            <a:r>
              <a:rPr lang="en-US" b="1" dirty="0" smtClean="0"/>
              <a:t>, </a:t>
            </a:r>
            <a:r>
              <a:rPr lang="en-US" b="1" dirty="0" err="1" smtClean="0"/>
              <a:t>epistolyar</a:t>
            </a:r>
            <a:r>
              <a:rPr lang="en-US" b="1" dirty="0" smtClean="0"/>
              <a:t> </a:t>
            </a:r>
            <a:r>
              <a:rPr lang="az-Latn-AZ" b="1" dirty="0" smtClean="0"/>
              <a:t>üslublar sırasında rəsmi üsluba da müəyyən qədər(yığcam şəkildə) yer vermişdir. Ancaq o bu zaman rəsmi üslubun digər üslublarla əlaqəsinin az olduğunu deyir.</a:t>
            </a:r>
          </a:p>
          <a:p>
            <a:pPr algn="just"/>
            <a:endParaRPr lang="az-Latn-AZ" b="1" dirty="0" smtClean="0"/>
          </a:p>
          <a:p>
            <a:pPr algn="just"/>
            <a:r>
              <a:rPr lang="az-Latn-AZ" b="1" dirty="0" smtClean="0"/>
              <a:t>1)N.Xudiyevin belə düşünməsinin səbəbi nədir?</a:t>
            </a:r>
          </a:p>
          <a:p>
            <a:pPr algn="just"/>
            <a:endParaRPr lang="az-Latn-AZ" b="1" dirty="0"/>
          </a:p>
          <a:p>
            <a:pPr algn="just"/>
            <a:endParaRPr lang="az-Latn-AZ" b="1" dirty="0" smtClean="0"/>
          </a:p>
          <a:p>
            <a:pPr algn="just"/>
            <a:r>
              <a:rPr lang="az-Latn-AZ" b="1" dirty="0" smtClean="0"/>
              <a:t>2)Bəs sizin sikrinizcə hansı üslublar bir biri ilə daha əlaqəlidir</a:t>
            </a:r>
            <a:r>
              <a:rPr lang="az-Latn-AZ" b="1" dirty="0" smtClean="0"/>
              <a:t>?</a:t>
            </a:r>
            <a:endParaRPr lang="en-US" b="1" dirty="0" smtClean="0"/>
          </a:p>
          <a:p>
            <a:pPr algn="just"/>
            <a:endParaRPr lang="az-Latn-AZ" b="1" dirty="0" smtClean="0"/>
          </a:p>
          <a:p>
            <a:endParaRPr lang="az-Latn-AZ" dirty="0"/>
          </a:p>
          <a:p>
            <a:endParaRPr lang="en-US" dirty="0"/>
          </a:p>
        </p:txBody>
      </p:sp>
      <p:cxnSp>
        <p:nvCxnSpPr>
          <p:cNvPr id="10" name="Straight Connector 9"/>
          <p:cNvCxnSpPr/>
          <p:nvPr/>
        </p:nvCxnSpPr>
        <p:spPr>
          <a:xfrm>
            <a:off x="7229473" y="3743323"/>
            <a:ext cx="4314825" cy="0"/>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flipV="1">
            <a:off x="7143747" y="4913291"/>
            <a:ext cx="4486275" cy="1428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487604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163" y="2"/>
            <a:ext cx="5857875" cy="657224"/>
          </a:xfrm>
        </p:spPr>
        <p:txBody>
          <a:bodyPr/>
          <a:lstStyle/>
          <a:p>
            <a:r>
              <a:rPr lang="az-Latn-AZ" dirty="0" smtClean="0">
                <a:solidFill>
                  <a:schemeClr val="accent3">
                    <a:lumMod val="75000"/>
                  </a:schemeClr>
                </a:solidFill>
                <a:latin typeface="Algerian" panose="04020705040A02060702" pitchFamily="82" charset="0"/>
              </a:rPr>
              <a:t>Keys 4</a:t>
            </a:r>
            <a:endParaRPr lang="en-US" dirty="0">
              <a:solidFill>
                <a:schemeClr val="accent3">
                  <a:lumMod val="75000"/>
                </a:schemeClr>
              </a:solidFill>
              <a:latin typeface="Algerian" panose="04020705040A02060702" pitchFamily="82" charset="0"/>
            </a:endParaRPr>
          </a:p>
        </p:txBody>
      </p:sp>
      <p:pic>
        <p:nvPicPr>
          <p:cNvPr id="5" name="Content Placeholder 4"/>
          <p:cNvPicPr>
            <a:picLocks noGrp="1" noChangeAspect="1"/>
          </p:cNvPicPr>
          <p:nvPr>
            <p:ph idx="1"/>
          </p:nvPr>
        </p:nvPicPr>
        <p:blipFill>
          <a:blip r:embed="rId2"/>
          <a:stretch>
            <a:fillRect/>
          </a:stretch>
        </p:blipFill>
        <p:spPr>
          <a:xfrm>
            <a:off x="509587" y="1307306"/>
            <a:ext cx="4319588" cy="334327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
          <p:cNvPicPr>
            <a:picLocks noChangeAspect="1"/>
          </p:cNvPicPr>
          <p:nvPr/>
        </p:nvPicPr>
        <p:blipFill>
          <a:blip r:embed="rId3"/>
          <a:stretch>
            <a:fillRect/>
          </a:stretch>
        </p:blipFill>
        <p:spPr>
          <a:xfrm rot="706337">
            <a:off x="2291027" y="3211099"/>
            <a:ext cx="3659010" cy="330843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9" name="TextBox 8"/>
          <p:cNvSpPr txBox="1"/>
          <p:nvPr/>
        </p:nvSpPr>
        <p:spPr>
          <a:xfrm>
            <a:off x="6249053" y="128588"/>
            <a:ext cx="5738162" cy="6463308"/>
          </a:xfrm>
          <a:prstGeom prst="rect">
            <a:avLst/>
          </a:prstGeom>
          <a:noFill/>
          <a:ln w="76200">
            <a:solidFill>
              <a:schemeClr val="accent3">
                <a:lumMod val="50000"/>
              </a:schemeClr>
            </a:solidFill>
          </a:ln>
        </p:spPr>
        <p:txBody>
          <a:bodyPr wrap="square" rtlCol="0">
            <a:spAutoFit/>
          </a:bodyPr>
          <a:lstStyle/>
          <a:p>
            <a:pPr algn="just"/>
            <a:r>
              <a:rPr lang="az-Latn-AZ" b="1" dirty="0" smtClean="0"/>
              <a:t>Hüquq fakültəsində təhsil alan Amilə müəllim işgüzar üslubda diplomatik nümunədə sənəd hazırlamağı tapşırır.</a:t>
            </a:r>
            <a:r>
              <a:rPr lang="en-US" b="1" dirty="0" smtClean="0"/>
              <a:t> </a:t>
            </a:r>
            <a:r>
              <a:rPr lang="az-Latn-AZ" b="1" dirty="0" smtClean="0"/>
              <a:t>İşgüzar üslubda sənədlərin necə hazırlandığı araşdıran Amil bu üslubda sənədlərin müəyyən xüsusiyyətləri (leksik</a:t>
            </a:r>
            <a:r>
              <a:rPr lang="en-US" b="1" dirty="0" smtClean="0"/>
              <a:t>,</a:t>
            </a:r>
            <a:r>
              <a:rPr lang="az-Latn-AZ" b="1" dirty="0" smtClean="0"/>
              <a:t> qrammatik və sintaktik</a:t>
            </a:r>
            <a:r>
              <a:rPr lang="en-US" b="1" dirty="0" smtClean="0"/>
              <a:t>)</a:t>
            </a:r>
            <a:r>
              <a:rPr lang="az-Latn-AZ" b="1" dirty="0" smtClean="0"/>
              <a:t> olduğunu görür.</a:t>
            </a:r>
            <a:r>
              <a:rPr lang="en-US" b="1" dirty="0" smtClean="0"/>
              <a:t> </a:t>
            </a:r>
            <a:r>
              <a:rPr lang="az-Latn-AZ" b="1" dirty="0" smtClean="0"/>
              <a:t>Sənəd nümunəsi hazırlayan Amil sənədi müəllimə təqdim edəndə</a:t>
            </a:r>
            <a:r>
              <a:rPr lang="en-US" b="1" dirty="0" smtClean="0"/>
              <a:t>,</a:t>
            </a:r>
            <a:r>
              <a:rPr lang="az-Latn-AZ" b="1" dirty="0" smtClean="0"/>
              <a:t> müəllim sənədi bəyənmir və sənədində morfolojik səhvlər olduğunu bildirir.</a:t>
            </a:r>
            <a:r>
              <a:rPr lang="en-US" b="1" dirty="0" smtClean="0"/>
              <a:t> </a:t>
            </a:r>
            <a:r>
              <a:rPr lang="az-Latn-AZ" b="1" dirty="0" smtClean="0"/>
              <a:t>Evə qayıdan Amil sənəddə istifadə etdiyi xüsusiyyətləri təkrar gözdən keçirir</a:t>
            </a:r>
            <a:r>
              <a:rPr lang="en-US" b="1" dirty="0" smtClean="0"/>
              <a:t>: O u</a:t>
            </a:r>
            <a:r>
              <a:rPr lang="az-Latn-AZ" b="1" dirty="0" smtClean="0"/>
              <a:t>yğun olaraq leksik(ştam şəkli almış ifadələr)</a:t>
            </a:r>
            <a:r>
              <a:rPr lang="en-US" b="1" dirty="0" smtClean="0"/>
              <a:t>,</a:t>
            </a:r>
            <a:r>
              <a:rPr lang="az-Latn-AZ" b="1" dirty="0" smtClean="0"/>
              <a:t> sintaktik(mübtəda və xəbərin uzlaşmasının zəruriliyi və.s)</a:t>
            </a:r>
            <a:r>
              <a:rPr lang="en-US" b="1" dirty="0" smtClean="0"/>
              <a:t>,</a:t>
            </a:r>
            <a:r>
              <a:rPr lang="az-Latn-AZ" b="1" dirty="0" smtClean="0"/>
              <a:t> morfoloji(vəzifə adlarının mötərizədə verilməsi</a:t>
            </a:r>
            <a:r>
              <a:rPr lang="en-US" b="1" dirty="0" smtClean="0"/>
              <a:t>,</a:t>
            </a:r>
            <a:r>
              <a:rPr lang="az-Latn-AZ" b="1" dirty="0" smtClean="0"/>
              <a:t> qeyri müəyyən və şəxs əvəzliklərindən istifadə) və qrammatik xüsusiyyətlərə əsaslanan sənəd hazırlamışdı.</a:t>
            </a:r>
            <a:endParaRPr lang="en-US" b="1" dirty="0" smtClean="0"/>
          </a:p>
          <a:p>
            <a:pPr algn="just"/>
            <a:endParaRPr lang="en-US" b="1" dirty="0" smtClean="0"/>
          </a:p>
          <a:p>
            <a:pPr algn="just"/>
            <a:r>
              <a:rPr lang="en-US" b="1" dirty="0" smtClean="0"/>
              <a:t>1)</a:t>
            </a:r>
            <a:r>
              <a:rPr lang="az-Latn-AZ" b="1" dirty="0" smtClean="0"/>
              <a:t>Sizcə Amilin səhvi nədə idi?İzah edin.</a:t>
            </a:r>
          </a:p>
          <a:p>
            <a:pPr algn="just"/>
            <a:endParaRPr lang="az-Latn-AZ" b="1" dirty="0"/>
          </a:p>
          <a:p>
            <a:pPr algn="just"/>
            <a:endParaRPr lang="az-Latn-AZ" b="1" dirty="0" smtClean="0"/>
          </a:p>
          <a:p>
            <a:pPr algn="just"/>
            <a:r>
              <a:rPr lang="az-Latn-AZ" b="1" dirty="0" smtClean="0"/>
              <a:t>2)Müəllimin səhvi izah etməyib</a:t>
            </a:r>
            <a:r>
              <a:rPr lang="en-US" b="1" dirty="0" smtClean="0"/>
              <a:t>,</a:t>
            </a:r>
            <a:r>
              <a:rPr lang="az-Latn-AZ" b="1" dirty="0" smtClean="0"/>
              <a:t> Amilin öz öhdəsinə buraxması düzgündür</a:t>
            </a:r>
            <a:r>
              <a:rPr lang="en-US" b="1" dirty="0" smtClean="0"/>
              <a:t>?</a:t>
            </a:r>
          </a:p>
          <a:p>
            <a:pPr algn="just"/>
            <a:endParaRPr lang="en-US" b="1" dirty="0" smtClean="0"/>
          </a:p>
          <a:p>
            <a:pPr algn="just"/>
            <a:endParaRPr lang="en-US" b="1" dirty="0"/>
          </a:p>
          <a:p>
            <a:pPr algn="just"/>
            <a:endParaRPr lang="en-US" b="1" dirty="0"/>
          </a:p>
        </p:txBody>
      </p:sp>
      <p:cxnSp>
        <p:nvCxnSpPr>
          <p:cNvPr id="11" name="Straight Connector 10"/>
          <p:cNvCxnSpPr/>
          <p:nvPr/>
        </p:nvCxnSpPr>
        <p:spPr>
          <a:xfrm flipV="1">
            <a:off x="6403508" y="5500688"/>
            <a:ext cx="4957762" cy="14287"/>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flipV="1">
            <a:off x="6403508" y="6429375"/>
            <a:ext cx="4957762" cy="1428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17753397"/>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1_Wisp">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3.xml><?xml version="1.0" encoding="utf-8"?>
<a:theme xmlns:a="http://schemas.openxmlformats.org/drawingml/2006/main" name="2_Wisp">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4.xml><?xml version="1.0" encoding="utf-8"?>
<a:theme xmlns:a="http://schemas.openxmlformats.org/drawingml/2006/main" name="3_Wisp">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otalTime>83</TotalTime>
  <Words>336</Words>
  <Application>Microsoft Office PowerPoint</Application>
  <PresentationFormat>Widescreen</PresentationFormat>
  <Paragraphs>30</Paragraphs>
  <Slides>4</Slides>
  <Notes>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4</vt:i4>
      </vt:variant>
    </vt:vector>
  </HeadingPairs>
  <TitlesOfParts>
    <vt:vector size="12" baseType="lpstr">
      <vt:lpstr>Algerian</vt:lpstr>
      <vt:lpstr>Arial</vt:lpstr>
      <vt:lpstr>Century Gothic</vt:lpstr>
      <vt:lpstr>Wingdings 3</vt:lpstr>
      <vt:lpstr>Wisp</vt:lpstr>
      <vt:lpstr>1_Wisp</vt:lpstr>
      <vt:lpstr>2_Wisp</vt:lpstr>
      <vt:lpstr>3_Wisp</vt:lpstr>
      <vt:lpstr>Keys 1</vt:lpstr>
      <vt:lpstr>Keys 2</vt:lpstr>
      <vt:lpstr>Keys 3</vt:lpstr>
      <vt:lpstr>Keys 4</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Keys 1</dc:title>
  <dc:creator>Nihad</dc:creator>
  <cp:lastModifiedBy>Nihad</cp:lastModifiedBy>
  <cp:revision>11</cp:revision>
  <dcterms:created xsi:type="dcterms:W3CDTF">2024-10-22T05:22:05Z</dcterms:created>
  <dcterms:modified xsi:type="dcterms:W3CDTF">2024-10-22T12:45:46Z</dcterms:modified>
</cp:coreProperties>
</file>

<file path=docProps/thumbnail.jpeg>
</file>